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1" r:id="rId2"/>
    <p:sldId id="257" r:id="rId3"/>
    <p:sldId id="259" r:id="rId4"/>
    <p:sldId id="258" r:id="rId5"/>
    <p:sldId id="260" r:id="rId6"/>
    <p:sldId id="282" r:id="rId7"/>
    <p:sldId id="283" r:id="rId8"/>
    <p:sldId id="288" r:id="rId9"/>
    <p:sldId id="287" r:id="rId10"/>
    <p:sldId id="285" r:id="rId11"/>
    <p:sldId id="286" r:id="rId12"/>
    <p:sldId id="280" r:id="rId1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D09FF-FD0B-4AC6-9EA3-650D75139887}" type="datetimeFigureOut">
              <a:rPr lang="fr-FR" smtClean="0"/>
              <a:t>21/06/2024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40815-3C42-48E0-9591-8DCDEBD452E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64369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D09FF-FD0B-4AC6-9EA3-650D75139887}" type="datetimeFigureOut">
              <a:rPr lang="fr-FR" smtClean="0"/>
              <a:t>21/06/2024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40815-3C42-48E0-9591-8DCDEBD452E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27761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D09FF-FD0B-4AC6-9EA3-650D75139887}" type="datetimeFigureOut">
              <a:rPr lang="fr-FR" smtClean="0"/>
              <a:t>21/06/2024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40815-3C42-48E0-9591-8DCDEBD452E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4821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D09FF-FD0B-4AC6-9EA3-650D75139887}" type="datetimeFigureOut">
              <a:rPr lang="fr-FR" smtClean="0"/>
              <a:t>21/06/2024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40815-3C42-48E0-9591-8DCDEBD452E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20296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D09FF-FD0B-4AC6-9EA3-650D75139887}" type="datetimeFigureOut">
              <a:rPr lang="fr-FR" smtClean="0"/>
              <a:t>21/06/2024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40815-3C42-48E0-9591-8DCDEBD452E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15243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D09FF-FD0B-4AC6-9EA3-650D75139887}" type="datetimeFigureOut">
              <a:rPr lang="fr-FR" smtClean="0"/>
              <a:t>21/06/2024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40815-3C42-48E0-9591-8DCDEBD452E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45565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D09FF-FD0B-4AC6-9EA3-650D75139887}" type="datetimeFigureOut">
              <a:rPr lang="fr-FR" smtClean="0"/>
              <a:t>21/06/2024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40815-3C42-48E0-9591-8DCDEBD452E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99846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D09FF-FD0B-4AC6-9EA3-650D75139887}" type="datetimeFigureOut">
              <a:rPr lang="fr-FR" smtClean="0"/>
              <a:t>21/06/2024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40815-3C42-48E0-9591-8DCDEBD452E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9819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D09FF-FD0B-4AC6-9EA3-650D75139887}" type="datetimeFigureOut">
              <a:rPr lang="fr-FR" smtClean="0"/>
              <a:t>21/06/2024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40815-3C42-48E0-9591-8DCDEBD452E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97232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D09FF-FD0B-4AC6-9EA3-650D75139887}" type="datetimeFigureOut">
              <a:rPr lang="fr-FR" smtClean="0"/>
              <a:t>21/06/2024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40815-3C42-48E0-9591-8DCDEBD452E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28973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D09FF-FD0B-4AC6-9EA3-650D75139887}" type="datetimeFigureOut">
              <a:rPr lang="fr-FR" smtClean="0"/>
              <a:t>21/06/2024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40815-3C42-48E0-9591-8DCDEBD452E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09819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1D09FF-FD0B-4AC6-9EA3-650D75139887}" type="datetimeFigureOut">
              <a:rPr lang="fr-FR" smtClean="0"/>
              <a:t>21/06/2024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B40815-3C42-48E0-9591-8DCDEBD452E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72511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F2CF1D88-684A-031D-578E-CC53261552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8189" y="-191192"/>
            <a:ext cx="12192000" cy="6857999"/>
          </a:xfrm>
          <a:prstGeom prst="rect">
            <a:avLst/>
          </a:prstGeom>
        </p:spPr>
      </p:pic>
      <p:sp>
        <p:nvSpPr>
          <p:cNvPr id="4" name="Sous-titre 2"/>
          <p:cNvSpPr txBox="1">
            <a:spLocks/>
          </p:cNvSpPr>
          <p:nvPr/>
        </p:nvSpPr>
        <p:spPr>
          <a:xfrm>
            <a:off x="6874625" y="5137265"/>
            <a:ext cx="2709950" cy="1396538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b="1" dirty="0" smtClean="0">
                <a:solidFill>
                  <a:schemeClr val="bg2">
                    <a:lumMod val="50000"/>
                  </a:schemeClr>
                </a:solidFill>
              </a:rPr>
              <a:t>Dr. Marie-Christine Maximin, Présidente</a:t>
            </a:r>
            <a:r>
              <a:rPr lang="fr-FR" sz="1800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</a:p>
          <a:p>
            <a:pPr marL="0" indent="0">
              <a:buNone/>
            </a:pPr>
            <a:r>
              <a:rPr lang="fr-FR" sz="1400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fr-FR" sz="1400" dirty="0" smtClean="0">
                <a:solidFill>
                  <a:schemeClr val="bg2">
                    <a:lumMod val="50000"/>
                  </a:schemeClr>
                </a:solidFill>
              </a:rPr>
              <a:t>            Chirurgien Pédiatre, CHU Grenoble</a:t>
            </a:r>
          </a:p>
          <a:p>
            <a:r>
              <a:rPr lang="fr-FR" sz="1800" b="1" dirty="0" smtClean="0">
                <a:solidFill>
                  <a:schemeClr val="bg2">
                    <a:lumMod val="50000"/>
                  </a:schemeClr>
                </a:solidFill>
              </a:rPr>
              <a:t>Dr. Hélène Lehors-Albouze, Secrétaire Générale</a:t>
            </a:r>
            <a:r>
              <a:rPr lang="fr-FR" sz="1600" dirty="0" smtClean="0">
                <a:solidFill>
                  <a:schemeClr val="bg2">
                    <a:lumMod val="50000"/>
                  </a:schemeClr>
                </a:solidFill>
              </a:rPr>
              <a:t>,</a:t>
            </a:r>
          </a:p>
          <a:p>
            <a:pPr marL="0" indent="0">
              <a:buNone/>
            </a:pPr>
            <a:r>
              <a:rPr lang="fr-FR" sz="1400" dirty="0" smtClean="0">
                <a:solidFill>
                  <a:schemeClr val="bg2">
                    <a:lumMod val="50000"/>
                  </a:schemeClr>
                </a:solidFill>
              </a:rPr>
              <a:t>             Chirurgien Pédiatre, Activité Libérale, Région PACA</a:t>
            </a:r>
          </a:p>
          <a:p>
            <a:r>
              <a:rPr lang="fr-FR" sz="1800" b="1" dirty="0" smtClean="0">
                <a:solidFill>
                  <a:schemeClr val="bg2">
                    <a:lumMod val="50000"/>
                  </a:schemeClr>
                </a:solidFill>
              </a:rPr>
              <a:t>Dr. Patrice Halimi, Trésorier</a:t>
            </a:r>
            <a:endParaRPr lang="fr-FR" sz="1800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fr-FR" sz="1400" dirty="0" smtClean="0">
                <a:solidFill>
                  <a:schemeClr val="bg2">
                    <a:lumMod val="50000"/>
                  </a:schemeClr>
                </a:solidFill>
              </a:rPr>
              <a:t>             Chirurgien Pédiatre, Libéral Région PACA</a:t>
            </a:r>
            <a:endParaRPr lang="fr-FR" sz="14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3400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2683101" y="435574"/>
            <a:ext cx="8069263" cy="958817"/>
          </a:xfrm>
        </p:spPr>
        <p:txBody>
          <a:bodyPr>
            <a:normAutofit/>
          </a:bodyPr>
          <a:lstStyle/>
          <a:p>
            <a:r>
              <a:rPr lang="fr-FR" sz="3200" b="1" dirty="0" smtClean="0"/>
              <a:t>Les comptes du CNP-CEA en 2023</a:t>
            </a:r>
            <a:endParaRPr lang="fr-FR" sz="3200" b="1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idx="1"/>
          </p:nvPr>
        </p:nvSpPr>
        <p:spPr>
          <a:xfrm>
            <a:off x="2579688" y="1689653"/>
            <a:ext cx="8735035" cy="4719460"/>
          </a:xfrm>
        </p:spPr>
        <p:txBody>
          <a:bodyPr>
            <a:noAutofit/>
          </a:bodyPr>
          <a:lstStyle/>
          <a:p>
            <a:r>
              <a:rPr lang="fr-FR" sz="2000" dirty="0" smtClean="0">
                <a:solidFill>
                  <a:schemeClr val="tx1"/>
                </a:solidFill>
              </a:rPr>
              <a:t>Ouverture du compte bancaire du CNP-CEA à la banque BNP Paribas auprès de la directrice de l’agence Mdama Camille CHATAIN, 41 avenue Marechal Randon, Grenoble, tel  04 37 23 45 56</a:t>
            </a:r>
          </a:p>
          <a:p>
            <a:r>
              <a:rPr lang="fr-FR" sz="2000" dirty="0" smtClean="0">
                <a:solidFill>
                  <a:schemeClr val="tx1"/>
                </a:solidFill>
              </a:rPr>
              <a:t>Dotation de la convention tripartite avec la CNAM , la DGOS et le CNP-CEA</a:t>
            </a:r>
          </a:p>
          <a:p>
            <a:endParaRPr lang="fr-FR" sz="2000" dirty="0">
              <a:solidFill>
                <a:schemeClr val="tx1"/>
              </a:solidFill>
            </a:endParaRPr>
          </a:p>
          <a:p>
            <a:r>
              <a:rPr lang="fr-FR" sz="2000" dirty="0" smtClean="0">
                <a:solidFill>
                  <a:schemeClr val="tx1"/>
                </a:solidFill>
              </a:rPr>
              <a:t>Rapport d’activité 2022 et budget prévisionnel 2023 , rédigés par Dr MC MAXIMIN</a:t>
            </a:r>
          </a:p>
          <a:p>
            <a:endParaRPr lang="fr-FR" sz="2000" dirty="0">
              <a:solidFill>
                <a:schemeClr val="tx1"/>
              </a:solidFill>
            </a:endParaRPr>
          </a:p>
          <a:p>
            <a:r>
              <a:rPr lang="fr-FR" sz="2000" dirty="0" smtClean="0">
                <a:solidFill>
                  <a:schemeClr val="tx1"/>
                </a:solidFill>
              </a:rPr>
              <a:t>Madame </a:t>
            </a:r>
            <a:r>
              <a:rPr lang="fr-FR" sz="2000" dirty="0">
                <a:solidFill>
                  <a:schemeClr val="tx1"/>
                </a:solidFill>
              </a:rPr>
              <a:t>Aurélie </a:t>
            </a:r>
            <a:r>
              <a:rPr lang="fr-FR" sz="2000" dirty="0" smtClean="0">
                <a:solidFill>
                  <a:schemeClr val="tx1"/>
                </a:solidFill>
              </a:rPr>
              <a:t>AZRA, comptable spécialisée dans les associations de loi 1901 et commissaire aux comptes, agence </a:t>
            </a:r>
            <a:r>
              <a:rPr lang="fr-FR" sz="2000" dirty="0" err="1" smtClean="0">
                <a:solidFill>
                  <a:schemeClr val="tx1"/>
                </a:solidFill>
              </a:rPr>
              <a:t>Kerova</a:t>
            </a:r>
            <a:r>
              <a:rPr lang="fr-FR" sz="2000" dirty="0" smtClean="0">
                <a:solidFill>
                  <a:schemeClr val="tx1"/>
                </a:solidFill>
              </a:rPr>
              <a:t> à Marseille, missionnée pour gérer la comptabilité du CNP-CEA</a:t>
            </a:r>
          </a:p>
          <a:p>
            <a:endParaRPr lang="fr-FR" sz="2000" dirty="0">
              <a:solidFill>
                <a:schemeClr val="tx1"/>
              </a:solidFill>
            </a:endParaRPr>
          </a:p>
          <a:p>
            <a:r>
              <a:rPr lang="fr-FR" sz="2000" dirty="0" smtClean="0">
                <a:solidFill>
                  <a:schemeClr val="tx1"/>
                </a:solidFill>
              </a:rPr>
              <a:t>Madame Ludivine Ferrer de l’agence Zou Communication , missionnée pour la gestion administrative et le secrétariat du CNP-CEA</a:t>
            </a:r>
          </a:p>
          <a:p>
            <a:endParaRPr lang="fr-FR" sz="2000" dirty="0">
              <a:solidFill>
                <a:schemeClr val="tx1"/>
              </a:solidFill>
            </a:endParaRPr>
          </a:p>
          <a:p>
            <a:endParaRPr lang="fr-FR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4330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2683101" y="435574"/>
            <a:ext cx="8069263" cy="958817"/>
          </a:xfrm>
        </p:spPr>
        <p:txBody>
          <a:bodyPr>
            <a:normAutofit/>
          </a:bodyPr>
          <a:lstStyle/>
          <a:p>
            <a:r>
              <a:rPr lang="fr-FR" sz="3200" b="1" dirty="0" smtClean="0"/>
              <a:t>Missions de 2023</a:t>
            </a:r>
            <a:endParaRPr lang="fr-FR" sz="3200" b="1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idx="1"/>
          </p:nvPr>
        </p:nvSpPr>
        <p:spPr>
          <a:xfrm>
            <a:off x="2500255" y="2211186"/>
            <a:ext cx="8735035" cy="3647208"/>
          </a:xfrm>
        </p:spPr>
        <p:txBody>
          <a:bodyPr>
            <a:noAutofit/>
          </a:bodyPr>
          <a:lstStyle/>
          <a:p>
            <a:r>
              <a:rPr lang="fr-FR" sz="2000" dirty="0" smtClean="0">
                <a:solidFill>
                  <a:schemeClr val="tx1"/>
                </a:solidFill>
              </a:rPr>
              <a:t>Questionnaire HTNM et participation du Prof. ML Poli-Mérol à la réunion le 26/05/2023 sur le sujet de l’ Hospitalisation Temporaire non Médicalisée </a:t>
            </a:r>
          </a:p>
          <a:p>
            <a:endParaRPr lang="fr-FR" sz="2000" dirty="0">
              <a:solidFill>
                <a:schemeClr val="tx1"/>
              </a:solidFill>
            </a:endParaRPr>
          </a:p>
          <a:p>
            <a:r>
              <a:rPr lang="fr-FR" sz="2000" dirty="0" smtClean="0">
                <a:solidFill>
                  <a:schemeClr val="tx1"/>
                </a:solidFill>
              </a:rPr>
              <a:t>Etude démographique de la chirurgie pédiatrique, réalisée par madame Joy RAYNAUD, spécialiste de l’accès aux soins, consultante, docteur en géographie et aménagement du territoire, microentreprise,  78 610 Saint-Léger-en Yvelines</a:t>
            </a:r>
          </a:p>
          <a:p>
            <a:endParaRPr lang="fr-FR" sz="2000" dirty="0" smtClean="0">
              <a:solidFill>
                <a:schemeClr val="tx1"/>
              </a:solidFill>
            </a:endParaRPr>
          </a:p>
          <a:p>
            <a:r>
              <a:rPr lang="fr-FR" sz="2000" dirty="0" smtClean="0">
                <a:solidFill>
                  <a:schemeClr val="tx1"/>
                </a:solidFill>
              </a:rPr>
              <a:t>CNOM: commission de </a:t>
            </a:r>
            <a:r>
              <a:rPr lang="fr-FR" sz="2000" dirty="0" smtClean="0">
                <a:solidFill>
                  <a:schemeClr val="tx1"/>
                </a:solidFill>
              </a:rPr>
              <a:t>qualification, renouvellement de nominés</a:t>
            </a:r>
          </a:p>
          <a:p>
            <a:r>
              <a:rPr lang="fr-FR" sz="2000" dirty="0" smtClean="0">
                <a:solidFill>
                  <a:schemeClr val="tx1"/>
                </a:solidFill>
              </a:rPr>
              <a:t>Philippe </a:t>
            </a:r>
            <a:r>
              <a:rPr lang="fr-FR" sz="2000" dirty="0" err="1" smtClean="0">
                <a:solidFill>
                  <a:schemeClr val="tx1"/>
                </a:solidFill>
              </a:rPr>
              <a:t>Peyroux</a:t>
            </a:r>
            <a:r>
              <a:rPr lang="fr-FR" sz="2000" dirty="0" smtClean="0">
                <a:solidFill>
                  <a:schemeClr val="tx1"/>
                </a:solidFill>
              </a:rPr>
              <a:t> et Naziha </a:t>
            </a:r>
            <a:r>
              <a:rPr lang="fr-FR" sz="2000" dirty="0" err="1" smtClean="0">
                <a:solidFill>
                  <a:schemeClr val="tx1"/>
                </a:solidFill>
              </a:rPr>
              <a:t>Kehn-Denlop</a:t>
            </a:r>
            <a:endParaRPr lang="fr-FR" sz="2000" dirty="0" smtClean="0">
              <a:solidFill>
                <a:schemeClr val="tx1"/>
              </a:solidFill>
            </a:endParaRPr>
          </a:p>
          <a:p>
            <a:endParaRPr lang="fr-FR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5670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0857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02" y="-124690"/>
            <a:ext cx="12192000" cy="6858000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2290307" y="1596150"/>
            <a:ext cx="7744389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 smtClean="0"/>
              <a:t>Rapport Moral</a:t>
            </a:r>
          </a:p>
          <a:p>
            <a:pPr algn="ctr"/>
            <a:endParaRPr lang="fr-FR" sz="3600" dirty="0" smtClean="0"/>
          </a:p>
          <a:p>
            <a:pPr algn="ctr"/>
            <a:r>
              <a:rPr lang="fr-FR" sz="3600" dirty="0" smtClean="0"/>
              <a:t>AG du CNP-CEA du 24/06/2024</a:t>
            </a:r>
          </a:p>
          <a:p>
            <a:pPr algn="ctr"/>
            <a:r>
              <a:rPr lang="fr-FR" sz="3600" dirty="0" smtClean="0"/>
              <a:t>à Marseille</a:t>
            </a:r>
          </a:p>
          <a:p>
            <a:pPr algn="ctr"/>
            <a:endParaRPr lang="fr-FR" sz="3600" dirty="0" smtClean="0"/>
          </a:p>
          <a:p>
            <a:pPr algn="ctr"/>
            <a:endParaRPr lang="fr-FR" sz="3600" dirty="0"/>
          </a:p>
          <a:p>
            <a:pPr algn="ctr"/>
            <a:r>
              <a:rPr lang="fr-FR" sz="2800" b="1" dirty="0" smtClean="0"/>
              <a:t>Dr Marie-Christine Maximin</a:t>
            </a:r>
          </a:p>
          <a:p>
            <a:pPr algn="ctr"/>
            <a:r>
              <a:rPr lang="fr-FR" sz="2800" dirty="0" smtClean="0"/>
              <a:t>Présidente du CNP-CEA</a:t>
            </a: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717515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2173288" y="170728"/>
            <a:ext cx="6623759" cy="1325563"/>
          </a:xfrm>
        </p:spPr>
        <p:txBody>
          <a:bodyPr>
            <a:normAutofit/>
          </a:bodyPr>
          <a:lstStyle/>
          <a:p>
            <a:r>
              <a:rPr lang="fr-FR" sz="3200" b="1" dirty="0"/>
              <a:t>CNP-CEA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>
          <a:xfrm>
            <a:off x="2173288" y="1496291"/>
            <a:ext cx="8716385" cy="4778398"/>
          </a:xfrm>
        </p:spPr>
        <p:txBody>
          <a:bodyPr>
            <a:noAutofit/>
          </a:bodyPr>
          <a:lstStyle/>
          <a:p>
            <a:r>
              <a:rPr lang="fr-FR" sz="2000" dirty="0"/>
              <a:t>Association Loi de </a:t>
            </a:r>
            <a:r>
              <a:rPr lang="fr-FR" sz="2000" dirty="0" smtClean="0"/>
              <a:t>1901</a:t>
            </a:r>
          </a:p>
          <a:p>
            <a:endParaRPr lang="fr-FR" sz="2000" dirty="0"/>
          </a:p>
          <a:p>
            <a:r>
              <a:rPr lang="fr-FR" sz="2000" dirty="0"/>
              <a:t>CNCE de 2008 à 2019. Siège social CHU Timone, Marseille</a:t>
            </a:r>
          </a:p>
          <a:p>
            <a:r>
              <a:rPr lang="fr-FR" sz="2000" dirty="0"/>
              <a:t>Depuis 2019 CNP-CEA. Siège social Hôpital Necker, </a:t>
            </a:r>
            <a:r>
              <a:rPr lang="fr-FR" sz="2000" dirty="0" smtClean="0"/>
              <a:t>Paris</a:t>
            </a:r>
          </a:p>
          <a:p>
            <a:endParaRPr lang="fr-FR" sz="2000" dirty="0"/>
          </a:p>
          <a:p>
            <a:r>
              <a:rPr lang="fr-FR" sz="2000" b="1" dirty="0"/>
              <a:t>6 entités constituantes : </a:t>
            </a:r>
            <a:r>
              <a:rPr lang="fr-FR" sz="2000" dirty="0"/>
              <a:t>SFCP, SOFOP, SCFP, SFPP, SFUPA, </a:t>
            </a:r>
            <a:r>
              <a:rPr lang="fr-FR" sz="2000" dirty="0" smtClean="0"/>
              <a:t>CNHUCP</a:t>
            </a:r>
          </a:p>
          <a:p>
            <a:endParaRPr lang="fr-FR" sz="2000" dirty="0"/>
          </a:p>
          <a:p>
            <a:r>
              <a:rPr lang="fr-FR" sz="2000" b="1" dirty="0"/>
              <a:t>5 entités invitées : </a:t>
            </a:r>
            <a:r>
              <a:rPr lang="fr-FR" sz="2000" dirty="0"/>
              <a:t>la sous-section 54.02 de Chirurgie Infantile du Conseil National des Universités (CNU), AFOP, SFNCP, SFCTCV dans sa représentation pédiatrique, </a:t>
            </a:r>
            <a:r>
              <a:rPr lang="fr-FR" sz="2000" dirty="0" smtClean="0"/>
              <a:t>ADARPEF</a:t>
            </a:r>
          </a:p>
          <a:p>
            <a:endParaRPr lang="fr-FR" sz="2000" dirty="0"/>
          </a:p>
          <a:p>
            <a:r>
              <a:rPr lang="fr-FR" sz="2000" b="1" dirty="0"/>
              <a:t>Missions : </a:t>
            </a:r>
            <a:r>
              <a:rPr lang="fr-FR" sz="2000" dirty="0"/>
              <a:t>relation entre le Ministère de la santé, la DGOS, l’ARS</a:t>
            </a:r>
            <a:r>
              <a:rPr lang="fr-FR" sz="2000" dirty="0" smtClean="0"/>
              <a:t>, CNAM, </a:t>
            </a:r>
            <a:r>
              <a:rPr lang="fr-FR" sz="2000" dirty="0" err="1" smtClean="0"/>
              <a:t>CNOM,les</a:t>
            </a:r>
            <a:r>
              <a:rPr lang="fr-FR" sz="2000" dirty="0" smtClean="0"/>
              <a:t> </a:t>
            </a:r>
            <a:r>
              <a:rPr lang="fr-FR" sz="2000" dirty="0"/>
              <a:t>entités constituantes du CNP-CEA et la FSM. </a:t>
            </a:r>
          </a:p>
          <a:p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1620324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ous-titre 3"/>
          <p:cNvSpPr>
            <a:spLocks noGrp="1"/>
          </p:cNvSpPr>
          <p:nvPr>
            <p:ph type="subTitle" idx="1"/>
          </p:nvPr>
        </p:nvSpPr>
        <p:spPr>
          <a:xfrm>
            <a:off x="1894378" y="1908234"/>
            <a:ext cx="9144000" cy="3752734"/>
          </a:xfrm>
        </p:spPr>
        <p:txBody>
          <a:bodyPr>
            <a:normAutofit lnSpcReduction="10000"/>
          </a:bodyPr>
          <a:lstStyle/>
          <a:p>
            <a:r>
              <a:rPr lang="fr-FR" dirty="0"/>
              <a:t>Un CA toutes les 6 semaines</a:t>
            </a:r>
            <a:br>
              <a:rPr lang="fr-FR" dirty="0"/>
            </a:br>
            <a:endParaRPr lang="fr-FR" dirty="0" smtClean="0"/>
          </a:p>
          <a:p>
            <a:r>
              <a:rPr lang="fr-FR" dirty="0"/>
              <a:t/>
            </a:r>
            <a:br>
              <a:rPr lang="fr-FR" dirty="0"/>
            </a:br>
            <a:r>
              <a:rPr lang="fr-FR" dirty="0"/>
              <a:t>AG le 9/10/2023 à l’Académie de Chirurgie à </a:t>
            </a:r>
            <a:r>
              <a:rPr lang="fr-FR" dirty="0" smtClean="0"/>
              <a:t>Paris</a:t>
            </a:r>
          </a:p>
          <a:p>
            <a:r>
              <a:rPr lang="fr-FR" dirty="0" smtClean="0"/>
              <a:t>15 participants</a:t>
            </a:r>
          </a:p>
          <a:p>
            <a:endParaRPr lang="fr-FR" dirty="0"/>
          </a:p>
          <a:p>
            <a:r>
              <a:rPr lang="fr-FR" dirty="0" smtClean="0"/>
              <a:t>Le Dr. Patrice Halimi remplace le Dr. Nicolas Bremond au poste de Trésorier du bureau du CNP-CEA</a:t>
            </a:r>
          </a:p>
          <a:p>
            <a:r>
              <a:rPr lang="fr-FR" dirty="0"/>
              <a:t/>
            </a:r>
            <a:br>
              <a:rPr lang="fr-FR" dirty="0"/>
            </a:b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81694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2683101" y="435574"/>
            <a:ext cx="8069263" cy="958817"/>
          </a:xfrm>
        </p:spPr>
        <p:txBody>
          <a:bodyPr>
            <a:normAutofit/>
          </a:bodyPr>
          <a:lstStyle/>
          <a:p>
            <a:r>
              <a:rPr lang="fr-FR" sz="3200" b="1" dirty="0" smtClean="0"/>
              <a:t>Assises de Pédiatrie</a:t>
            </a:r>
            <a:endParaRPr lang="fr-FR" sz="3200" b="1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idx="1"/>
          </p:nvPr>
        </p:nvSpPr>
        <p:spPr>
          <a:xfrm>
            <a:off x="2616633" y="2345434"/>
            <a:ext cx="8735035" cy="3556602"/>
          </a:xfrm>
        </p:spPr>
        <p:txBody>
          <a:bodyPr>
            <a:noAutofit/>
          </a:bodyPr>
          <a:lstStyle/>
          <a:p>
            <a:r>
              <a:rPr lang="fr-FR" sz="2000" dirty="0" smtClean="0">
                <a:solidFill>
                  <a:schemeClr val="tx1"/>
                </a:solidFill>
              </a:rPr>
              <a:t>Table ronde en février 2023</a:t>
            </a:r>
            <a:endParaRPr lang="fr-FR" sz="2000" dirty="0" smtClean="0">
              <a:solidFill>
                <a:schemeClr val="tx1"/>
              </a:solidFill>
            </a:endParaRPr>
          </a:p>
          <a:p>
            <a:endParaRPr lang="fr-FR" sz="2000" dirty="0">
              <a:solidFill>
                <a:schemeClr val="tx1"/>
              </a:solidFill>
            </a:endParaRPr>
          </a:p>
          <a:p>
            <a:r>
              <a:rPr lang="fr-FR" sz="2000" dirty="0" smtClean="0">
                <a:solidFill>
                  <a:schemeClr val="tx1"/>
                </a:solidFill>
              </a:rPr>
              <a:t>CNP-CEA a travaillé sur 5 axes /6 avec rédaction d’une fiche par </a:t>
            </a:r>
            <a:r>
              <a:rPr lang="fr-FR" sz="2000" dirty="0" smtClean="0">
                <a:solidFill>
                  <a:schemeClr val="tx1"/>
                </a:solidFill>
              </a:rPr>
              <a:t>axe</a:t>
            </a:r>
            <a:endParaRPr lang="fr-FR" sz="2000" dirty="0" smtClean="0">
              <a:solidFill>
                <a:schemeClr val="tx1"/>
              </a:solidFill>
            </a:endParaRPr>
          </a:p>
          <a:p>
            <a:r>
              <a:rPr lang="fr-FR" sz="1200" dirty="0">
                <a:solidFill>
                  <a:schemeClr val="tx1"/>
                </a:solidFill>
              </a:rPr>
              <a:t>AXE 1: GARANTIR À TOUS LES ENFANTS UN PARCOURS DE </a:t>
            </a:r>
            <a:r>
              <a:rPr lang="fr-FR" sz="1200" dirty="0" smtClean="0">
                <a:solidFill>
                  <a:schemeClr val="tx1"/>
                </a:solidFill>
              </a:rPr>
              <a:t>SANTÉ </a:t>
            </a:r>
            <a:r>
              <a:rPr lang="fr-FR" sz="1200" dirty="0">
                <a:solidFill>
                  <a:schemeClr val="tx1"/>
                </a:solidFill>
              </a:rPr>
              <a:t>DE QUALITÉ ET SANS </a:t>
            </a:r>
            <a:r>
              <a:rPr lang="fr-FR" sz="1200" dirty="0" smtClean="0">
                <a:solidFill>
                  <a:schemeClr val="tx1"/>
                </a:solidFill>
              </a:rPr>
              <a:t>RUPTURE</a:t>
            </a:r>
          </a:p>
          <a:p>
            <a:r>
              <a:rPr lang="fr-FR" sz="1200" dirty="0">
                <a:solidFill>
                  <a:schemeClr val="tx1"/>
                </a:solidFill>
              </a:rPr>
              <a:t>AXE 2: AMÉLIORER LE PARCOURS EN SANTÉ DES ENFANTS LES PLUS </a:t>
            </a:r>
            <a:r>
              <a:rPr lang="fr-FR" sz="1200" dirty="0" smtClean="0">
                <a:solidFill>
                  <a:schemeClr val="tx1"/>
                </a:solidFill>
              </a:rPr>
              <a:t>FRAGILES</a:t>
            </a:r>
          </a:p>
          <a:p>
            <a:r>
              <a:rPr lang="fr-FR" sz="1200" dirty="0" smtClean="0">
                <a:solidFill>
                  <a:schemeClr val="tx1"/>
                </a:solidFill>
              </a:rPr>
              <a:t>(AXE </a:t>
            </a:r>
            <a:r>
              <a:rPr lang="fr-FR" sz="1200" dirty="0">
                <a:solidFill>
                  <a:schemeClr val="tx1"/>
                </a:solidFill>
              </a:rPr>
              <a:t>3: RELEVER LE DÉFI DE LA SANTÉ MENTALE DES </a:t>
            </a:r>
            <a:r>
              <a:rPr lang="fr-FR" sz="1200" dirty="0" smtClean="0">
                <a:solidFill>
                  <a:schemeClr val="tx1"/>
                </a:solidFill>
              </a:rPr>
              <a:t>ENFANTS)</a:t>
            </a:r>
          </a:p>
          <a:p>
            <a:r>
              <a:rPr lang="fr-FR" sz="1200" dirty="0">
                <a:solidFill>
                  <a:schemeClr val="tx1"/>
                </a:solidFill>
              </a:rPr>
              <a:t>AXE 4: MIEUX PRÉVENIR POUR AMÉLIORER LA SANTÉ GLOBALE DES </a:t>
            </a:r>
            <a:r>
              <a:rPr lang="fr-FR" sz="1200" dirty="0" smtClean="0">
                <a:solidFill>
                  <a:schemeClr val="tx1"/>
                </a:solidFill>
              </a:rPr>
              <a:t>ENFANTS</a:t>
            </a:r>
          </a:p>
          <a:p>
            <a:r>
              <a:rPr lang="fr-FR" sz="1200" dirty="0">
                <a:solidFill>
                  <a:schemeClr val="tx1"/>
                </a:solidFill>
              </a:rPr>
              <a:t>AXE 5: RENFORCER LA FORMATION DES PROFESSIONNELS ET FAIRE EVOLUER LES METIERS DE LA SANTE DE </a:t>
            </a:r>
            <a:r>
              <a:rPr lang="fr-FR" sz="1200" dirty="0" smtClean="0">
                <a:solidFill>
                  <a:schemeClr val="tx1"/>
                </a:solidFill>
              </a:rPr>
              <a:t>L’ENFANT</a:t>
            </a:r>
            <a:endParaRPr lang="fr-FR" dirty="0">
              <a:solidFill>
                <a:schemeClr val="tx1"/>
              </a:solidFill>
            </a:endParaRPr>
          </a:p>
          <a:p>
            <a:r>
              <a:rPr lang="fr-FR" sz="1200" dirty="0">
                <a:solidFill>
                  <a:schemeClr val="tx1"/>
                </a:solidFill>
              </a:rPr>
              <a:t>AXE 6: AMELIORER LES CONNAISSANCES ET LES PRATIQUES EN SANTE DE L’ENFANT PAR LA RECHERCHE ET FAVORISER LES PRATIQUES </a:t>
            </a:r>
            <a:r>
              <a:rPr lang="fr-FR" sz="1200" dirty="0" smtClean="0">
                <a:solidFill>
                  <a:schemeClr val="tx1"/>
                </a:solidFill>
              </a:rPr>
              <a:t>     INNOVANTES</a:t>
            </a:r>
          </a:p>
        </p:txBody>
      </p:sp>
    </p:spTree>
    <p:extLst>
      <p:ext uri="{BB962C8B-B14F-4D97-AF65-F5344CB8AC3E}">
        <p14:creationId xmlns:p14="http://schemas.microsoft.com/office/powerpoint/2010/main" val="279994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2683101" y="435574"/>
            <a:ext cx="8069263" cy="958817"/>
          </a:xfrm>
        </p:spPr>
        <p:txBody>
          <a:bodyPr>
            <a:normAutofit/>
          </a:bodyPr>
          <a:lstStyle/>
          <a:p>
            <a:r>
              <a:rPr lang="fr-FR" sz="3200" b="1" dirty="0"/>
              <a:t>PROBLÉMATIQUE EN 2023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idx="1"/>
          </p:nvPr>
        </p:nvSpPr>
        <p:spPr>
          <a:xfrm>
            <a:off x="2782888" y="2290016"/>
            <a:ext cx="8735035" cy="3210929"/>
          </a:xfrm>
        </p:spPr>
        <p:txBody>
          <a:bodyPr>
            <a:noAutofit/>
          </a:bodyPr>
          <a:lstStyle/>
          <a:p>
            <a:r>
              <a:rPr lang="fr-FR" sz="2000" b="1" dirty="0">
                <a:solidFill>
                  <a:schemeClr val="tx1"/>
                </a:solidFill>
              </a:rPr>
              <a:t>Décret n°2022-1765 du 29 décembre 2022 relatif aux conditions d’implantation des activités de soins de chirurgie, de chirurgie cardiaque et de neurochirurgie. </a:t>
            </a:r>
            <a:br>
              <a:rPr lang="fr-FR" sz="2000" b="1" dirty="0">
                <a:solidFill>
                  <a:schemeClr val="tx1"/>
                </a:solidFill>
              </a:rPr>
            </a:br>
            <a:endParaRPr lang="fr-FR" sz="2000" b="1" dirty="0">
              <a:solidFill>
                <a:schemeClr val="tx1"/>
              </a:solidFill>
            </a:endParaRPr>
          </a:p>
          <a:p>
            <a:r>
              <a:rPr lang="fr-FR" sz="2000" b="1" dirty="0">
                <a:solidFill>
                  <a:schemeClr val="tx1"/>
                </a:solidFill>
              </a:rPr>
              <a:t>INSTRUCTION N°DGOS/R3/2023/125 </a:t>
            </a:r>
            <a:r>
              <a:rPr lang="fr-FR" sz="2000" dirty="0">
                <a:solidFill>
                  <a:schemeClr val="tx1"/>
                </a:solidFill>
              </a:rPr>
              <a:t>du 1er août 2023 relative à la mise en œuvre de la réforme des activités de soins de chirurgie, de chirurgie cardiaque et de neurochirurgie</a:t>
            </a:r>
            <a:br>
              <a:rPr lang="fr-FR" sz="2000" dirty="0">
                <a:solidFill>
                  <a:schemeClr val="tx1"/>
                </a:solidFill>
              </a:rPr>
            </a:br>
            <a:endParaRPr lang="fr-FR" sz="2000" dirty="0">
              <a:solidFill>
                <a:schemeClr val="tx1"/>
              </a:solidFill>
            </a:endParaRPr>
          </a:p>
          <a:p>
            <a:r>
              <a:rPr lang="fr-FR" sz="2000" b="1" dirty="0">
                <a:solidFill>
                  <a:schemeClr val="tx1"/>
                </a:solidFill>
              </a:rPr>
              <a:t>RECOMMANDATIONS POUR LA PRATIQUE PROFESSIONNELLE SFAR et ADARPEF 2023:</a:t>
            </a:r>
            <a:r>
              <a:rPr lang="fr-FR" sz="2000" dirty="0">
                <a:solidFill>
                  <a:schemeClr val="tx1"/>
                </a:solidFill>
              </a:rPr>
              <a:t> Organisation structurelle, matérielle et fonctionnelle des centres effectuant de l'anesthésie pédiatrique 2023 </a:t>
            </a:r>
          </a:p>
        </p:txBody>
      </p:sp>
    </p:spTree>
    <p:extLst>
      <p:ext uri="{BB962C8B-B14F-4D97-AF65-F5344CB8AC3E}">
        <p14:creationId xmlns:p14="http://schemas.microsoft.com/office/powerpoint/2010/main" val="766385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2683101" y="435574"/>
            <a:ext cx="8069263" cy="958817"/>
          </a:xfrm>
        </p:spPr>
        <p:txBody>
          <a:bodyPr>
            <a:normAutofit/>
          </a:bodyPr>
          <a:lstStyle/>
          <a:p>
            <a:r>
              <a:rPr lang="fr-FR" sz="3200" b="1" dirty="0" smtClean="0"/>
              <a:t>Charte des DSR</a:t>
            </a:r>
            <a:endParaRPr lang="fr-FR" sz="3200" b="1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idx="1"/>
          </p:nvPr>
        </p:nvSpPr>
        <p:spPr>
          <a:xfrm>
            <a:off x="2782888" y="2290016"/>
            <a:ext cx="8735035" cy="3210929"/>
          </a:xfrm>
        </p:spPr>
        <p:txBody>
          <a:bodyPr>
            <a:noAutofit/>
          </a:bodyPr>
          <a:lstStyle/>
          <a:p>
            <a:r>
              <a:rPr lang="fr-FR" sz="2000" dirty="0" smtClean="0">
                <a:solidFill>
                  <a:schemeClr val="tx1"/>
                </a:solidFill>
              </a:rPr>
              <a:t>Rédaction de mai à octobre 2023</a:t>
            </a:r>
          </a:p>
          <a:p>
            <a:endParaRPr lang="fr-FR" sz="2000" dirty="0">
              <a:solidFill>
                <a:schemeClr val="tx1"/>
              </a:solidFill>
            </a:endParaRPr>
          </a:p>
          <a:p>
            <a:r>
              <a:rPr lang="fr-FR" sz="2000" dirty="0">
                <a:solidFill>
                  <a:schemeClr val="tx1"/>
                </a:solidFill>
              </a:rPr>
              <a:t>Document </a:t>
            </a:r>
            <a:r>
              <a:rPr lang="fr-FR" sz="2000" dirty="0" smtClean="0">
                <a:solidFill>
                  <a:schemeClr val="tx1"/>
                </a:solidFill>
              </a:rPr>
              <a:t>finalisé le 18/10/2023 (</a:t>
            </a:r>
            <a:r>
              <a:rPr lang="fr-FR" sz="2000" dirty="0" err="1" smtClean="0">
                <a:solidFill>
                  <a:schemeClr val="tx1"/>
                </a:solidFill>
              </a:rPr>
              <a:t>dead</a:t>
            </a:r>
            <a:r>
              <a:rPr lang="fr-FR" sz="2000" dirty="0" smtClean="0">
                <a:solidFill>
                  <a:schemeClr val="tx1"/>
                </a:solidFill>
              </a:rPr>
              <a:t> </a:t>
            </a:r>
            <a:r>
              <a:rPr lang="fr-FR" sz="2000" dirty="0">
                <a:solidFill>
                  <a:schemeClr val="tx1"/>
                </a:solidFill>
              </a:rPr>
              <a:t>line </a:t>
            </a:r>
            <a:r>
              <a:rPr lang="fr-FR" sz="2000" dirty="0" smtClean="0">
                <a:solidFill>
                  <a:schemeClr val="tx1"/>
                </a:solidFill>
              </a:rPr>
              <a:t>1/11/2023)</a:t>
            </a:r>
            <a:endParaRPr lang="fr-FR" sz="2000" dirty="0">
              <a:solidFill>
                <a:schemeClr val="tx1"/>
              </a:solidFill>
            </a:endParaRPr>
          </a:p>
          <a:p>
            <a:endParaRPr lang="fr-FR" sz="2000" dirty="0" smtClean="0">
              <a:solidFill>
                <a:schemeClr val="tx1"/>
              </a:solidFill>
            </a:endParaRPr>
          </a:p>
          <a:p>
            <a:r>
              <a:rPr lang="fr-FR" sz="2000" dirty="0" smtClean="0">
                <a:solidFill>
                  <a:schemeClr val="tx1"/>
                </a:solidFill>
              </a:rPr>
              <a:t>Réunion du bureau du CNP-CEA avec la </a:t>
            </a:r>
            <a:r>
              <a:rPr lang="fr-FR" sz="2000" dirty="0">
                <a:solidFill>
                  <a:schemeClr val="tx1"/>
                </a:solidFill>
              </a:rPr>
              <a:t>DGOS 15/12/2023</a:t>
            </a:r>
            <a:r>
              <a:rPr lang="fr-FR" sz="2000" dirty="0" smtClean="0">
                <a:solidFill>
                  <a:schemeClr val="tx1"/>
                </a:solidFill>
              </a:rPr>
              <a:t>: la </a:t>
            </a:r>
            <a:r>
              <a:rPr lang="fr-FR" sz="2000" dirty="0">
                <a:solidFill>
                  <a:schemeClr val="tx1"/>
                </a:solidFill>
              </a:rPr>
              <a:t>Charte des DSR issue du travail du CNP-CEA sera un document annexe (car non réglementaire) aidant à la mise en place des </a:t>
            </a:r>
            <a:r>
              <a:rPr lang="fr-FR" sz="2000" dirty="0" smtClean="0">
                <a:solidFill>
                  <a:schemeClr val="tx1"/>
                </a:solidFill>
              </a:rPr>
              <a:t>DSR</a:t>
            </a:r>
          </a:p>
          <a:p>
            <a:endParaRPr lang="fr-FR" sz="2000" dirty="0">
              <a:solidFill>
                <a:schemeClr val="tx1"/>
              </a:solidFill>
            </a:endParaRPr>
          </a:p>
          <a:p>
            <a:r>
              <a:rPr lang="fr-FR" sz="2000" dirty="0" smtClean="0">
                <a:solidFill>
                  <a:schemeClr val="tx1"/>
                </a:solidFill>
              </a:rPr>
              <a:t>Réunion 21/12/2023: ORL, Urologues, ADARPEF, CNP-CEA</a:t>
            </a:r>
            <a:endParaRPr lang="fr-FR" sz="2000" dirty="0">
              <a:solidFill>
                <a:schemeClr val="tx1"/>
              </a:solidFill>
            </a:endParaRPr>
          </a:p>
          <a:p>
            <a:endParaRPr lang="fr-FR" sz="2000" dirty="0" smtClean="0">
              <a:solidFill>
                <a:schemeClr val="tx1"/>
              </a:solidFill>
            </a:endParaRPr>
          </a:p>
          <a:p>
            <a:endParaRPr lang="fr-FR" sz="2000" dirty="0">
              <a:solidFill>
                <a:schemeClr val="tx1"/>
              </a:solidFill>
            </a:endParaRPr>
          </a:p>
          <a:p>
            <a:endParaRPr lang="fr-FR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8862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2683101" y="435574"/>
            <a:ext cx="8069263" cy="958817"/>
          </a:xfrm>
        </p:spPr>
        <p:txBody>
          <a:bodyPr>
            <a:normAutofit/>
          </a:bodyPr>
          <a:lstStyle/>
          <a:p>
            <a:r>
              <a:rPr lang="fr-FR" sz="3200" b="1" dirty="0" smtClean="0"/>
              <a:t>Certification périodique</a:t>
            </a:r>
            <a:endParaRPr lang="fr-FR" sz="3200" b="1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idx="1"/>
          </p:nvPr>
        </p:nvSpPr>
        <p:spPr>
          <a:xfrm>
            <a:off x="2683101" y="1570778"/>
            <a:ext cx="8735035" cy="4938087"/>
          </a:xfrm>
        </p:spPr>
        <p:txBody>
          <a:bodyPr>
            <a:noAutofit/>
          </a:bodyPr>
          <a:lstStyle/>
          <a:p>
            <a:r>
              <a:rPr lang="fr-FR" sz="2000" dirty="0" smtClean="0">
                <a:solidFill>
                  <a:schemeClr val="tx1"/>
                </a:solidFill>
              </a:rPr>
              <a:t>Réunion au CNOM le 6/12/2023</a:t>
            </a:r>
          </a:p>
          <a:p>
            <a:endParaRPr lang="fr-FR" sz="2000" dirty="0">
              <a:solidFill>
                <a:schemeClr val="tx1"/>
              </a:solidFill>
            </a:endParaRPr>
          </a:p>
          <a:p>
            <a:r>
              <a:rPr lang="fr-FR" sz="2000" dirty="0">
                <a:solidFill>
                  <a:schemeClr val="tx1"/>
                </a:solidFill>
              </a:rPr>
              <a:t>FSM et présidents des 41 CNP</a:t>
            </a:r>
          </a:p>
          <a:p>
            <a:endParaRPr lang="fr-FR" sz="2000" dirty="0" smtClean="0">
              <a:solidFill>
                <a:schemeClr val="tx1"/>
              </a:solidFill>
            </a:endParaRPr>
          </a:p>
          <a:p>
            <a:r>
              <a:rPr lang="fr-FR" sz="2000" dirty="0" smtClean="0">
                <a:solidFill>
                  <a:schemeClr val="tx1"/>
                </a:solidFill>
              </a:rPr>
              <a:t>ODJ: certification périodique et DPC état des lieux </a:t>
            </a:r>
            <a:endParaRPr lang="fr-FR" dirty="0">
              <a:solidFill>
                <a:schemeClr val="tx1"/>
              </a:solidFill>
            </a:endParaRPr>
          </a:p>
          <a:p>
            <a:r>
              <a:rPr lang="fr-FR" sz="2000" dirty="0" smtClean="0">
                <a:solidFill>
                  <a:schemeClr val="tx1"/>
                </a:solidFill>
              </a:rPr>
              <a:t>L’évolution </a:t>
            </a:r>
            <a:r>
              <a:rPr lang="fr-FR" sz="2000" dirty="0">
                <a:solidFill>
                  <a:schemeClr val="tx1"/>
                </a:solidFill>
              </a:rPr>
              <a:t>professionnelle : les </a:t>
            </a:r>
            <a:r>
              <a:rPr lang="fr-FR" sz="2000" dirty="0" smtClean="0">
                <a:solidFill>
                  <a:schemeClr val="tx1"/>
                </a:solidFill>
              </a:rPr>
              <a:t>filialisations </a:t>
            </a:r>
            <a:r>
              <a:rPr lang="fr-FR" sz="2000" dirty="0">
                <a:solidFill>
                  <a:schemeClr val="tx1"/>
                </a:solidFill>
              </a:rPr>
              <a:t>des spécialités et la valorisation des acquis de </a:t>
            </a:r>
            <a:r>
              <a:rPr lang="fr-FR" sz="2000" dirty="0" smtClean="0">
                <a:solidFill>
                  <a:schemeClr val="tx1"/>
                </a:solidFill>
              </a:rPr>
              <a:t>l’expérience</a:t>
            </a:r>
          </a:p>
          <a:p>
            <a:endParaRPr lang="fr-FR" sz="2000" dirty="0" smtClean="0">
              <a:solidFill>
                <a:schemeClr val="tx1"/>
              </a:solidFill>
            </a:endParaRPr>
          </a:p>
          <a:p>
            <a:endParaRPr lang="fr-FR" sz="2000" dirty="0" smtClean="0">
              <a:solidFill>
                <a:schemeClr val="tx1"/>
              </a:solidFill>
            </a:endParaRPr>
          </a:p>
          <a:p>
            <a:endParaRPr lang="fr-FR" sz="2000" dirty="0" smtClean="0">
              <a:solidFill>
                <a:schemeClr val="tx1"/>
              </a:solidFill>
            </a:endParaRPr>
          </a:p>
          <a:p>
            <a:endParaRPr lang="fr-FR" sz="2000" dirty="0" smtClean="0">
              <a:solidFill>
                <a:schemeClr val="tx1"/>
              </a:solidFill>
            </a:endParaRPr>
          </a:p>
          <a:p>
            <a:r>
              <a:rPr lang="fr-FR" sz="2000" dirty="0" smtClean="0">
                <a:solidFill>
                  <a:schemeClr val="tx1"/>
                </a:solidFill>
              </a:rPr>
              <a:t>CNP-CEA est le seul CNP qui n’a pas rédigé son référentiel</a:t>
            </a:r>
          </a:p>
          <a:p>
            <a:endParaRPr lang="fr-FR" sz="2000" dirty="0">
              <a:solidFill>
                <a:schemeClr val="tx1"/>
              </a:solidFill>
            </a:endParaRPr>
          </a:p>
          <a:p>
            <a:endParaRPr lang="fr-FR" sz="2000" dirty="0" smtClean="0">
              <a:solidFill>
                <a:schemeClr val="tx1"/>
              </a:solidFill>
            </a:endParaRPr>
          </a:p>
          <a:p>
            <a:endParaRPr lang="fr-FR" sz="2000" dirty="0">
              <a:solidFill>
                <a:schemeClr val="tx1"/>
              </a:solidFill>
            </a:endParaRPr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5518" y="4338609"/>
            <a:ext cx="4039164" cy="1438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0825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2683101" y="435574"/>
            <a:ext cx="8069263" cy="958817"/>
          </a:xfrm>
        </p:spPr>
        <p:txBody>
          <a:bodyPr>
            <a:normAutofit/>
          </a:bodyPr>
          <a:lstStyle/>
          <a:p>
            <a:r>
              <a:rPr lang="fr-FR" sz="3200" b="1" dirty="0" smtClean="0"/>
              <a:t>Logo CNP-CEA </a:t>
            </a:r>
            <a:r>
              <a:rPr lang="fr-FR" sz="3200" b="1" dirty="0" smtClean="0"/>
              <a:t>en 2023</a:t>
            </a:r>
            <a:endParaRPr lang="fr-FR" sz="3200" b="1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67764" y="2395394"/>
            <a:ext cx="3863852" cy="3300268"/>
          </a:xfrm>
          <a:prstGeom prst="rect">
            <a:avLst/>
          </a:prstGeom>
        </p:spPr>
      </p:pic>
      <p:sp>
        <p:nvSpPr>
          <p:cNvPr id="5" name="Espace réservé du texte 4"/>
          <p:cNvSpPr>
            <a:spLocks noGrp="1"/>
          </p:cNvSpPr>
          <p:nvPr>
            <p:ph type="body" idx="1"/>
          </p:nvPr>
        </p:nvSpPr>
        <p:spPr>
          <a:xfrm>
            <a:off x="7031616" y="3647762"/>
            <a:ext cx="3423948" cy="600966"/>
          </a:xfrm>
        </p:spPr>
        <p:txBody>
          <a:bodyPr>
            <a:noAutofit/>
          </a:bodyPr>
          <a:lstStyle/>
          <a:p>
            <a:r>
              <a:rPr lang="fr-FR" sz="2000" dirty="0" smtClean="0">
                <a:solidFill>
                  <a:schemeClr val="tx1"/>
                </a:solidFill>
              </a:rPr>
              <a:t>Merci ZOU COMMUNICATION!</a:t>
            </a:r>
            <a:endParaRPr lang="fr-FR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630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</TotalTime>
  <Words>699</Words>
  <Application>Microsoft Office PowerPoint</Application>
  <PresentationFormat>Grand écran</PresentationFormat>
  <Paragraphs>85</Paragraphs>
  <Slides>12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1_Thème Office</vt:lpstr>
      <vt:lpstr>Présentation PowerPoint</vt:lpstr>
      <vt:lpstr>Présentation PowerPoint</vt:lpstr>
      <vt:lpstr>CNP-CEA</vt:lpstr>
      <vt:lpstr>Présentation PowerPoint</vt:lpstr>
      <vt:lpstr>Assises de Pédiatrie</vt:lpstr>
      <vt:lpstr>PROBLÉMATIQUE EN 2023</vt:lpstr>
      <vt:lpstr>Charte des DSR</vt:lpstr>
      <vt:lpstr>Certification périodique</vt:lpstr>
      <vt:lpstr>Logo CNP-CEA en 2023</vt:lpstr>
      <vt:lpstr>Les comptes du CNP-CEA en 2023</vt:lpstr>
      <vt:lpstr>Missions de 2023</vt:lpstr>
      <vt:lpstr>Présentation PowerPoint</vt:lpstr>
    </vt:vector>
  </TitlesOfParts>
  <Company>CHU Grenoble Alpes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Maximin, Marie-Christine</dc:creator>
  <cp:lastModifiedBy>Maximin, Marie-Christine</cp:lastModifiedBy>
  <cp:revision>25</cp:revision>
  <dcterms:created xsi:type="dcterms:W3CDTF">2024-06-20T09:00:47Z</dcterms:created>
  <dcterms:modified xsi:type="dcterms:W3CDTF">2024-06-21T08:22:08Z</dcterms:modified>
</cp:coreProperties>
</file>